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2" r:id="rId10"/>
  </p:sldIdLst>
  <p:sldSz cx="9144000" cy="5143500" type="screen16x9"/>
  <p:notesSz cx="9144000" cy="5143500"/>
  <p:defaultTextStyle>
    <a:defPPr>
      <a:defRPr lang="fr-FR"/>
    </a:defPPr>
    <a:lvl1pPr marL="0" algn="l" defTabSz="6858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3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115616" y="1971149"/>
            <a:ext cx="5761901" cy="18277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7D7A52-E286-95CD-4F11-B33CE54F1D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267494"/>
            <a:ext cx="2174558" cy="11373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E9256F-CF39-9ED6-42B4-68472862D9D8}"/>
              </a:ext>
            </a:extLst>
          </p:cNvPr>
          <p:cNvSpPr/>
          <p:nvPr userDrawn="1"/>
        </p:nvSpPr>
        <p:spPr bwMode="auto">
          <a:xfrm>
            <a:off x="2555776" y="886815"/>
            <a:ext cx="27864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dirty="0">
                <a:solidFill>
                  <a:srgbClr val="242B5C"/>
                </a:solidFill>
                <a:latin typeface="Corporative"/>
                <a:ea typeface="Corporative"/>
                <a:cs typeface="Corporative"/>
              </a:rPr>
              <a:t>UN TERRITOIRE D’INNOVATION </a:t>
            </a:r>
            <a:endParaRPr dirty="0"/>
          </a:p>
          <a:p>
            <a:pPr>
              <a:defRPr/>
            </a:pPr>
            <a:r>
              <a:rPr lang="fr-FR" sz="1100" dirty="0">
                <a:solidFill>
                  <a:srgbClr val="242B5C"/>
                </a:solidFill>
                <a:latin typeface="Corporative"/>
                <a:ea typeface="Corporative"/>
                <a:cs typeface="Corporative"/>
              </a:rPr>
              <a:t>AU SERVICE DE LA LUTTE </a:t>
            </a:r>
            <a:endParaRPr dirty="0"/>
          </a:p>
          <a:p>
            <a:pPr>
              <a:defRPr/>
            </a:pPr>
            <a:r>
              <a:rPr lang="fr-FR" sz="1100" dirty="0">
                <a:solidFill>
                  <a:srgbClr val="242B5C"/>
                </a:solidFill>
                <a:latin typeface="Corporative"/>
                <a:ea typeface="Corporative"/>
                <a:cs typeface="Corporative"/>
              </a:rPr>
              <a:t>CONTRE LE CANCER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9" name="Hexagone 8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62D1A2-DFD7-6B18-BAE0-385232D41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C94C4A-5FB4-FE04-651B-55BD1D9D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2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3056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E64FDF-580A-B85D-E780-CCFE88067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3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3056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8030564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30418" y="37291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1B7844-073E-6E49-A0D8-EF6C5A3A5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4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3056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8030564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30418" y="37291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Hexagone 19"/>
          <p:cNvSpPr/>
          <p:nvPr userDrawn="1"/>
        </p:nvSpPr>
        <p:spPr bwMode="auto">
          <a:xfrm>
            <a:off x="8028795" y="3918159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Hexagone 20"/>
          <p:cNvSpPr/>
          <p:nvPr userDrawn="1"/>
        </p:nvSpPr>
        <p:spPr bwMode="auto">
          <a:xfrm>
            <a:off x="626882" y="373158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E85931-2A9A-8117-97E0-953EBA577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5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Hexagone 21"/>
          <p:cNvSpPr/>
          <p:nvPr userDrawn="1"/>
        </p:nvSpPr>
        <p:spPr bwMode="auto">
          <a:xfrm>
            <a:off x="802702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Hexagone 22"/>
          <p:cNvSpPr/>
          <p:nvPr userDrawn="1"/>
        </p:nvSpPr>
        <p:spPr bwMode="auto">
          <a:xfrm>
            <a:off x="628650" y="41173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587A1D-A89F-F950-C39F-EAF4A0B32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6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628650" y="392292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461A78-9EF7-BEAE-693C-C27BC5C6D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7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4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C8A35F-56F9-B04E-8595-D9EABCC36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418F66A-F293-17A0-8E7B-18428C9E3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BDC6911-32D5-B7CC-52E6-250D14B34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547665" y="4767263"/>
            <a:ext cx="844638" cy="273844"/>
          </a:xfrm>
        </p:spPr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Hexagone 8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2D09BE5-F700-3641-0DC9-FBCB1E8F2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2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2760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62984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9824EC-4F59-9908-54E3-2891894BD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3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2760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62984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47A986-25A2-A0A8-453B-0A9F4F9A7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4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2760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62984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Hexagone 19"/>
          <p:cNvSpPr/>
          <p:nvPr userDrawn="1"/>
        </p:nvSpPr>
        <p:spPr bwMode="auto">
          <a:xfrm>
            <a:off x="8028795" y="3918159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Hexagone 20"/>
          <p:cNvSpPr/>
          <p:nvPr userDrawn="1"/>
        </p:nvSpPr>
        <p:spPr bwMode="auto">
          <a:xfrm>
            <a:off x="626882" y="373158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CE1874-81FE-41D6-EE0B-85F0338637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5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Hexagone 21"/>
          <p:cNvSpPr/>
          <p:nvPr userDrawn="1"/>
        </p:nvSpPr>
        <p:spPr bwMode="auto">
          <a:xfrm>
            <a:off x="8051006" y="3913033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Hexagone 22"/>
          <p:cNvSpPr/>
          <p:nvPr userDrawn="1"/>
        </p:nvSpPr>
        <p:spPr bwMode="auto">
          <a:xfrm>
            <a:off x="62392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300AF8-8627-ADA9-E97C-F16E3924B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6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628650" y="392292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10A8E3F-0DC3-CA3C-6326-432E62B40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7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8028796" y="3928374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047ACF-1D97-BBA1-A3B7-7DAA4A2B1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Hexagone 8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C363D2-522F-22A1-983B-F10C7D567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Hexagone 8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55D62C-FF5D-378C-D685-B7295DB5F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2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626882" y="385950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F5BF5D-CB50-AAA5-598B-5D271C971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3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626882" y="385950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4E727E-3C10-7213-DF55-594706D9F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dirty="0"/>
              <a:t>Cliquez pour modifier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71715F-7512-FA47-C625-420EE6AF4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4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626882" y="385950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28795" y="3918159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6882" y="373158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2B4FA5-7D37-6DA5-991B-B271DBE8F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5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22344" y="388609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C7D144-0109-F3A0-6372-5D1F70BF7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6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628650" y="392292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0E7F4C-D3E4-828E-86E4-20F5636BF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7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8028796" y="3928374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B366D1-F765-EF20-8A1E-AE918977E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12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1C2167">
              <a:alpha val="42000"/>
            </a:srgbClr>
          </a:solidFill>
        </p:grpSpPr>
        <p:sp>
          <p:nvSpPr>
            <p:cNvPr id="13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6" name="Hexagone 15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D26F37-0D83-D4AA-AD90-9C5800CF5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7" name="Hexagone 6">
            <a:extLst>
              <a:ext uri="{FF2B5EF4-FFF2-40B4-BE49-F238E27FC236}">
                <a16:creationId xmlns:a16="http://schemas.microsoft.com/office/drawing/2014/main" id="{F25531C5-57FA-3BD2-5E1C-F3AC50EBB7A6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>
            <a:extLst>
              <a:ext uri="{FF2B5EF4-FFF2-40B4-BE49-F238E27FC236}">
                <a16:creationId xmlns:a16="http://schemas.microsoft.com/office/drawing/2014/main" id="{01C3AF40-B269-74E1-4E6B-D0112FA6D776}"/>
              </a:ext>
            </a:extLst>
          </p:cNvPr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FFA300">
              <a:alpha val="20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1" name="Hexagone 10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3249FC-2392-F52C-9424-8F6DF3E89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0" name="Hexagone 9">
            <a:extLst>
              <a:ext uri="{FF2B5EF4-FFF2-40B4-BE49-F238E27FC236}">
                <a16:creationId xmlns:a16="http://schemas.microsoft.com/office/drawing/2014/main" id="{5BCB6C53-2284-B670-C770-C370CEAE1446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44190DFC-CF32-3F4D-9DD3-98359DC98712}"/>
              </a:ext>
            </a:extLst>
          </p:cNvPr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744D8F">
              <a:alpha val="25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9" name="Hexagone 8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D9160EB-AB85-D2B6-714C-718A2FB1B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985CDC88-1E58-FD88-E83F-0AB7D46B8545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AF1B76E2-5546-A9B8-B7A4-238EC666A3E3}"/>
              </a:ext>
            </a:extLst>
          </p:cNvPr>
          <p:cNvSpPr/>
          <p:nvPr userDrawn="1"/>
        </p:nvSpPr>
        <p:spPr bwMode="auto">
          <a:xfrm>
            <a:off x="626882" y="385950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7F72A8">
              <a:alpha val="25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Hexagone 9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358E37-157E-0942-3098-886E505B1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10432969-C79A-B973-AE65-757979D95D54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BD7FCBA4-FF77-1195-B111-E6D46D2CE630}"/>
              </a:ext>
            </a:extLst>
          </p:cNvPr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DA0051">
              <a:alpha val="25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Hexagone 9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AD65BF-710D-47FD-8B05-AE1FD690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49CE8B54-1AB1-C968-12D0-3896EDC89929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C9BD33C0-2092-1AD0-374B-1565A1021E51}"/>
              </a:ext>
            </a:extLst>
          </p:cNvPr>
          <p:cNvSpPr/>
          <p:nvPr userDrawn="1"/>
        </p:nvSpPr>
        <p:spPr bwMode="auto">
          <a:xfrm>
            <a:off x="626882" y="373158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009765">
              <a:alpha val="25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Hexagone 9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AC5555-D80A-9C54-7FE6-28AAA922C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34B1085B-059B-701F-C76F-039723AE2C05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F64CA1CF-07C6-4F19-94CF-63CA2F15CDC0}"/>
              </a:ext>
            </a:extLst>
          </p:cNvPr>
          <p:cNvSpPr/>
          <p:nvPr userDrawn="1"/>
        </p:nvSpPr>
        <p:spPr bwMode="auto">
          <a:xfrm>
            <a:off x="622344" y="388609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2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F95CCA-C6C4-1790-0161-122C24A29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ED5D87">
              <a:alpha val="25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Hexagone 9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5218FF-0F8D-58A7-D1F3-1E6081DE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CDE4EC09-D2D1-216B-8639-A5F7BD8E8021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55A3687A-CFD5-2671-9F89-78252208C09F}"/>
              </a:ext>
            </a:extLst>
          </p:cNvPr>
          <p:cNvSpPr/>
          <p:nvPr userDrawn="1"/>
        </p:nvSpPr>
        <p:spPr bwMode="auto">
          <a:xfrm>
            <a:off x="628650" y="392292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334E8B">
              <a:alpha val="42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Hexagone 9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D58603E-E6D9-C754-90B3-27B4CC11A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7FB240DB-4A2A-88DB-A0D0-0AD045075C67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D986A8E6-17C7-8D7C-2F94-C241BB85B0D9}"/>
              </a:ext>
            </a:extLst>
          </p:cNvPr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7207" y="0"/>
            <a:ext cx="9141291" cy="5143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0707" y="3944705"/>
            <a:ext cx="1933225" cy="108776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241663" y="23054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000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Jardins d’Entreprises</a:t>
            </a:r>
            <a:endParaRPr/>
          </a:p>
          <a:p>
            <a:pPr>
              <a:defRPr/>
            </a:pPr>
            <a:r>
              <a:rPr lang="fr-FR" sz="1000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213 rue de Gerland </a:t>
            </a:r>
            <a:endParaRPr/>
          </a:p>
          <a:p>
            <a:pPr>
              <a:defRPr/>
            </a:pPr>
            <a:r>
              <a:rPr lang="fr-FR" sz="1000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F69007 LYON </a:t>
            </a:r>
            <a:endParaRPr/>
          </a:p>
          <a:p>
            <a:pPr>
              <a:defRPr/>
            </a:pPr>
            <a:r>
              <a:rPr lang="fr-FR" sz="1000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04 37 90 17 10 </a:t>
            </a:r>
            <a:endParaRPr/>
          </a:p>
          <a:p>
            <a:pPr>
              <a:defRPr/>
            </a:pPr>
            <a:endParaRPr lang="fr-FR" sz="1000">
              <a:solidFill>
                <a:srgbClr val="36568C"/>
              </a:solidFill>
              <a:latin typeface="Corporative"/>
              <a:ea typeface="Corporative"/>
              <a:cs typeface="Corporative"/>
            </a:endParaRPr>
          </a:p>
          <a:p>
            <a:pPr>
              <a:defRPr/>
            </a:pPr>
            <a:r>
              <a:rPr lang="fr-FR" sz="1400" b="1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infos@canceropole-clara.com </a:t>
            </a:r>
            <a:endParaRPr/>
          </a:p>
          <a:p>
            <a:pPr>
              <a:defRPr/>
            </a:pPr>
            <a:r>
              <a:rPr lang="fr-FR" sz="1400" b="1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www.canceropole-clara.com </a:t>
            </a: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9732A6-84B2-3BA4-8003-78C0FDBF6C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236296" y="4148959"/>
            <a:ext cx="1636544" cy="7200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1201EDF-DE77-D816-BF95-D15E5F8A92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50705" y="3976209"/>
            <a:ext cx="3842590" cy="1056257"/>
          </a:xfrm>
          <a:prstGeom prst="rect">
            <a:avLst/>
          </a:prstGeom>
        </p:spPr>
      </p:pic>
      <p:sp>
        <p:nvSpPr>
          <p:cNvPr id="3" name="Hexagone 2">
            <a:extLst>
              <a:ext uri="{FF2B5EF4-FFF2-40B4-BE49-F238E27FC236}">
                <a16:creationId xmlns:a16="http://schemas.microsoft.com/office/drawing/2014/main" id="{9E153BAF-C7C2-1DF1-7076-4D45FB954A3B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2E00BC85-06D1-594B-3169-C473E23D6456}"/>
              </a:ext>
            </a:extLst>
          </p:cNvPr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3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Hexagone 19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BCFE60-78DB-042B-3F40-1BBDA10A3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4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Hexagone 19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Hexagone 21"/>
          <p:cNvSpPr/>
          <p:nvPr userDrawn="1"/>
        </p:nvSpPr>
        <p:spPr bwMode="auto">
          <a:xfrm>
            <a:off x="8028795" y="3918159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Hexagone 22"/>
          <p:cNvSpPr/>
          <p:nvPr userDrawn="1"/>
        </p:nvSpPr>
        <p:spPr bwMode="auto">
          <a:xfrm>
            <a:off x="626882" y="373158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94963B-9D36-1A7B-510A-00BF1ABEB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5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Hexagone 24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Hexagone 25"/>
          <p:cNvSpPr/>
          <p:nvPr userDrawn="1"/>
        </p:nvSpPr>
        <p:spPr bwMode="auto">
          <a:xfrm>
            <a:off x="622344" y="388609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A9B218-1280-643B-86A9-96A81C7B8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6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8650" y="392292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AC2BF7-B7FA-8359-9837-C8055EE06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7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8028796" y="3928374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BB913B-00E4-19C8-D378-B9B99BE27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355834" y="273844"/>
            <a:ext cx="715951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13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355833" y="4770342"/>
            <a:ext cx="844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320684" y="4767263"/>
            <a:ext cx="37943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2400">
          <a:solidFill>
            <a:srgbClr val="242B5C"/>
          </a:solidFill>
          <a:latin typeface="Trebuchet MS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Trebuchet MS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Trebuchet MS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Trebuchet MS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Trebuchet MS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Trebuchet MS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E1B5486-7692-B7E7-A029-84EE76938FAF}"/>
              </a:ext>
            </a:extLst>
          </p:cNvPr>
          <p:cNvSpPr txBox="1">
            <a:spLocks/>
          </p:cNvSpPr>
          <p:nvPr/>
        </p:nvSpPr>
        <p:spPr bwMode="auto">
          <a:xfrm>
            <a:off x="899592" y="3186081"/>
            <a:ext cx="5432509" cy="1284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rgbClr val="242B5C"/>
                </a:solidFill>
                <a:latin typeface="Trebuchet MS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fr-FR" sz="1800" dirty="0"/>
            </a:br>
            <a:r>
              <a:rPr lang="fr-FR" sz="1800" dirty="0"/>
              <a:t>ACRONYME DU PROJET</a:t>
            </a:r>
            <a:br>
              <a:rPr lang="fr-FR" sz="1800" dirty="0"/>
            </a:br>
            <a:r>
              <a:rPr lang="fr-FR" sz="1800" dirty="0"/>
              <a:t>Titre complet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50B646AE-A6B1-8E1A-4374-828FBF3FA6F0}"/>
              </a:ext>
            </a:extLst>
          </p:cNvPr>
          <p:cNvSpPr/>
          <p:nvPr/>
        </p:nvSpPr>
        <p:spPr bwMode="auto">
          <a:xfrm>
            <a:off x="416587" y="4587974"/>
            <a:ext cx="334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Porteur du projet : </a:t>
            </a:r>
            <a:endParaRPr sz="1400" dirty="0">
              <a:solidFill>
                <a:srgbClr val="002060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63C68D4-BDB9-A6E6-A197-9E9E2D72DA6B}"/>
              </a:ext>
            </a:extLst>
          </p:cNvPr>
          <p:cNvSpPr>
            <a:spLocks noGrp="1"/>
          </p:cNvSpPr>
          <p:nvPr/>
        </p:nvSpPr>
        <p:spPr bwMode="auto">
          <a:xfrm>
            <a:off x="755576" y="2399824"/>
            <a:ext cx="5432509" cy="819592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rgbClr val="002060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 algn="ctr">
              <a:defRPr/>
            </a:pPr>
            <a:br>
              <a:rPr lang="fr-FR" sz="2000" b="1" dirty="0">
                <a:solidFill>
                  <a:srgbClr val="FFC000"/>
                </a:solidFill>
              </a:rPr>
            </a:br>
            <a:r>
              <a:rPr lang="fr-FR" sz="2000" b="1" dirty="0">
                <a:solidFill>
                  <a:srgbClr val="FFC000"/>
                </a:solidFill>
              </a:rPr>
              <a:t>COMITÉ DE SUIVI</a:t>
            </a:r>
            <a:endParaRPr sz="1800" b="1" dirty="0">
              <a:solidFill>
                <a:srgbClr val="FFC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9B1081-6250-4896-A3FA-27273CAF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65" y="1751174"/>
            <a:ext cx="3948529" cy="750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48449-4EC4-E8B7-51AB-D53C4C3F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785738"/>
          </a:xfrm>
        </p:spPr>
        <p:txBody>
          <a:bodyPr>
            <a:normAutofit/>
          </a:bodyPr>
          <a:lstStyle/>
          <a:p>
            <a:r>
              <a:rPr lang="fr-FR" sz="2000" dirty="0"/>
              <a:t>ÉLÉMENTS SCIENTIFIQUES ET TECHNIQUES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1291E0-0C64-05E6-592B-62A069234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FF0000"/>
                </a:solidFill>
              </a:rPr>
              <a:t>Objectif(s) du projet</a:t>
            </a:r>
            <a:endParaRPr lang="fr-FR" dirty="0"/>
          </a:p>
          <a:p>
            <a:pPr>
              <a:defRPr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FF0000"/>
                </a:solidFill>
              </a:rPr>
              <a:t>Finalité(s) du projet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833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956F6-890F-CE62-E7F9-C446106E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787727"/>
          </a:xfrm>
        </p:spPr>
        <p:txBody>
          <a:bodyPr>
            <a:normAutofit/>
          </a:bodyPr>
          <a:lstStyle/>
          <a:p>
            <a:r>
              <a:rPr lang="fr-FR" sz="2000" dirty="0"/>
              <a:t>RAPPEL DES TÂCHES</a:t>
            </a:r>
          </a:p>
        </p:txBody>
      </p:sp>
      <p:graphicFrame>
        <p:nvGraphicFramePr>
          <p:cNvPr id="4" name="Espace réservé du contenu 8">
            <a:extLst>
              <a:ext uri="{FF2B5EF4-FFF2-40B4-BE49-F238E27FC236}">
                <a16:creationId xmlns:a16="http://schemas.microsoft.com/office/drawing/2014/main" id="{B14BEA3E-4203-2E74-BD5A-FFCEBF623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134965"/>
              </p:ext>
            </p:extLst>
          </p:nvPr>
        </p:nvGraphicFramePr>
        <p:xfrm>
          <a:off x="601049" y="1268016"/>
          <a:ext cx="7385894" cy="2813913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59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10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Tache N°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Objectif de la tache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Coût estimé / Coût réel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Équipes impliquées</a:t>
                      </a: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Livrable / % réalisation de chacun</a:t>
                      </a: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4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marL="0" marR="0" lvl="1" indent="0" algn="l" defTabSz="91440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000"/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06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0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106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 dirty="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just" defTabSz="914400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solidFill>
                          <a:schemeClr val="dk1"/>
                        </a:solidFill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106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06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TOTAL €</a:t>
                      </a:r>
                      <a:endParaRPr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34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DA914-6CD3-757B-4456-6D9D1B3C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713730"/>
          </a:xfrm>
        </p:spPr>
        <p:txBody>
          <a:bodyPr>
            <a:normAutofit/>
          </a:bodyPr>
          <a:lstStyle/>
          <a:p>
            <a:r>
              <a:rPr lang="fr-FR" sz="2000" dirty="0"/>
              <a:t>ÉLÉMENTS SCIENTIFIQUES ET TECHNIQUES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6871C5-DDE4-BFFB-EFB7-8717815B3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Résultats obtenus à 6 mois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91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3EF2B-DB52-7F67-BFC3-86CE49B2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857746"/>
          </a:xfrm>
        </p:spPr>
        <p:txBody>
          <a:bodyPr>
            <a:normAutofit/>
          </a:bodyPr>
          <a:lstStyle/>
          <a:p>
            <a:r>
              <a:rPr lang="fr-FR" sz="2000" dirty="0"/>
              <a:t>IMPACT DU PROJET À COURT ET MOYEN TERME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81CA40-3D81-6B20-2353-188802ED6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7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1A43E-6BC8-C94F-FDB3-AFC9D9A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464640" cy="857746"/>
          </a:xfrm>
        </p:spPr>
        <p:txBody>
          <a:bodyPr>
            <a:normAutofit/>
          </a:bodyPr>
          <a:lstStyle/>
          <a:p>
            <a:r>
              <a:rPr lang="fr-FR" sz="2000" dirty="0"/>
              <a:t>APPEL(S) À PROJET(S) VISÉ(S) ET/OU EN COURS DE SOUMISSION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2E614-F216-71D6-7DC7-335256A8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FF0000"/>
                </a:solidFill>
              </a:rPr>
              <a:t>Détails sur les AAP visés après </a:t>
            </a:r>
            <a:r>
              <a:rPr lang="fr-FR" sz="2000" dirty="0" err="1">
                <a:solidFill>
                  <a:srgbClr val="FF0000"/>
                </a:solidFill>
              </a:rPr>
              <a:t>Oncostarter</a:t>
            </a:r>
            <a:r>
              <a:rPr lang="fr-FR" sz="2000" dirty="0">
                <a:solidFill>
                  <a:srgbClr val="FF0000"/>
                </a:solidFill>
              </a:rPr>
              <a:t> (nom, critères d’éligibilité, deadline…)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35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34D85-EFB8-A462-85C0-3F47C0DE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785738"/>
          </a:xfrm>
        </p:spPr>
        <p:txBody>
          <a:bodyPr>
            <a:normAutofit/>
          </a:bodyPr>
          <a:lstStyle/>
          <a:p>
            <a:r>
              <a:rPr lang="fr-FR" sz="2000" dirty="0"/>
              <a:t>BUDGET UTILISÉ</a:t>
            </a:r>
          </a:p>
        </p:txBody>
      </p:sp>
      <p:graphicFrame>
        <p:nvGraphicFramePr>
          <p:cNvPr id="4" name="Espace réservé du contenu 8">
            <a:extLst>
              <a:ext uri="{FF2B5EF4-FFF2-40B4-BE49-F238E27FC236}">
                <a16:creationId xmlns:a16="http://schemas.microsoft.com/office/drawing/2014/main" id="{6CF61359-BA4E-F475-0B5B-01FCFEA1F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369991"/>
              </p:ext>
            </p:extLst>
          </p:nvPr>
        </p:nvGraphicFramePr>
        <p:xfrm>
          <a:off x="467544" y="1268016"/>
          <a:ext cx="7529909" cy="273727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894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14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Equipe N°</a:t>
                      </a:r>
                      <a:endParaRPr b="1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Financement demandé au CLARA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Point des dépenses à mi-parcours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4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 dirty="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4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4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4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4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5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4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14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7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141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 i="0" u="none" strike="noStrike" cap="none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TOTAL DEMANDE:    €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TOTAL DEPENSES :     €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56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39C2E-5502-5282-624A-ECC3C858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785738"/>
          </a:xfrm>
        </p:spPr>
        <p:txBody>
          <a:bodyPr>
            <a:normAutofit/>
          </a:bodyPr>
          <a:lstStyle/>
          <a:p>
            <a:r>
              <a:rPr lang="fr-FR" sz="2000" dirty="0"/>
              <a:t>BESOINS À CE STADE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63A471-5ADD-16DB-46EA-F2533EAE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Temps supplémentaire, ventilation budgétaire, nouveau partenariat, informations,…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2539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157</Words>
  <Application>Microsoft Office PowerPoint</Application>
  <DocSecurity>0</DocSecurity>
  <PresentationFormat>Affichage à l'écran (16:9)</PresentationFormat>
  <Paragraphs>39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Corporative</vt:lpstr>
      <vt:lpstr>Trebuchet MS</vt:lpstr>
      <vt:lpstr>Thème Office</vt:lpstr>
      <vt:lpstr>Présentation PowerPoint</vt:lpstr>
      <vt:lpstr>ÉLÉMENTS SCIENTIFIQUES ET TECHNIQUES</vt:lpstr>
      <vt:lpstr>RAPPEL DES TÂCHES</vt:lpstr>
      <vt:lpstr>ÉLÉMENTS SCIENTIFIQUES ET TECHNIQUES</vt:lpstr>
      <vt:lpstr>IMPACT DU PROJET À COURT ET MOYEN TERME</vt:lpstr>
      <vt:lpstr>APPEL(S) À PROJET(S) VISÉ(S) ET/OU EN COURS DE SOUMISSION</vt:lpstr>
      <vt:lpstr>BUDGET UTILISÉ</vt:lpstr>
      <vt:lpstr>BESOINS À CE STADE ?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cp:keywords/>
  <dc:description/>
  <cp:lastModifiedBy>Hind HAFSI</cp:lastModifiedBy>
  <cp:revision>39</cp:revision>
  <dcterms:created xsi:type="dcterms:W3CDTF">2021-07-15T13:29:38Z</dcterms:created>
  <dcterms:modified xsi:type="dcterms:W3CDTF">2023-10-11T09:10:28Z</dcterms:modified>
  <cp:category/>
  <dc:identifier/>
  <cp:contentStatus/>
  <dc:language/>
  <cp:version/>
</cp:coreProperties>
</file>